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6858000" cy="9144000" type="screen4x3"/>
  <p:notesSz cx="6858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2208" y="-5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09C930-AE3E-4A91-9C35-86ABE62B72C6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4D9A5-AE80-49AB-80E4-A03C65AFB6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382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4D9A5-AE80-49AB-80E4-A03C65AFB64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32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5142" y="3699509"/>
            <a:ext cx="5794375" cy="610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6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CCSPHermosillo/" TargetMode="External"/><Relationship Id="rId13" Type="http://schemas.openxmlformats.org/officeDocument/2006/relationships/image" Target="../media/image58.png"/><Relationship Id="rId3" Type="http://schemas.openxmlformats.org/officeDocument/2006/relationships/hyperlink" Target="https://www.facebook.com/CCSPHermosillo" TargetMode="External"/><Relationship Id="rId7" Type="http://schemas.openxmlformats.org/officeDocument/2006/relationships/image" Target="../media/image54.png"/><Relationship Id="rId12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twitter.com/CCSPHermosillo" TargetMode="External"/><Relationship Id="rId11" Type="http://schemas.openxmlformats.org/officeDocument/2006/relationships/image" Target="../media/image56.png"/><Relationship Id="rId5" Type="http://schemas.openxmlformats.org/officeDocument/2006/relationships/image" Target="../media/image53.png"/><Relationship Id="rId10" Type="http://schemas.openxmlformats.org/officeDocument/2006/relationships/hyperlink" Target="https://hermosillo.ccsp.mx/" TargetMode="External"/><Relationship Id="rId4" Type="http://schemas.openxmlformats.org/officeDocument/2006/relationships/hyperlink" Target="http://hermosillo.ccsp.mx/" TargetMode="External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19036"/>
            <a:ext cx="6858000" cy="8925560"/>
            <a:chOff x="0" y="219036"/>
            <a:chExt cx="6858000" cy="89255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19036"/>
              <a:ext cx="6857999" cy="87059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917108"/>
              <a:ext cx="6858000" cy="522689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703193" y="5101844"/>
            <a:ext cx="1700782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MX" sz="2000" b="1" dirty="0">
                <a:latin typeface="Calibri"/>
                <a:cs typeface="Calibri"/>
              </a:rPr>
              <a:t>Julio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-20" dirty="0">
                <a:latin typeface="Calibri"/>
                <a:cs typeface="Calibri"/>
              </a:rPr>
              <a:t> 2026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" y="63"/>
            <a:ext cx="6669405" cy="8963660"/>
            <a:chOff x="1" y="63"/>
            <a:chExt cx="6669405" cy="896366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" y="63"/>
              <a:ext cx="1700783" cy="896340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2883" y="478789"/>
              <a:ext cx="2120899" cy="2082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0642" y="2561590"/>
              <a:ext cx="6408674" cy="26584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59" cy="434962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11" y="3517328"/>
              <a:ext cx="3131819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dirty="0"/>
              <a:t>Violencia</a:t>
            </a:r>
            <a:r>
              <a:rPr spc="-90" dirty="0"/>
              <a:t> </a:t>
            </a:r>
            <a:r>
              <a:rPr spc="-10" dirty="0"/>
              <a:t>familiar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2700" y="6815928"/>
            <a:ext cx="6195060" cy="7797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 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182245" marR="5080" indent="-170180">
              <a:lnSpc>
                <a:spcPct val="100000"/>
              </a:lnSpc>
              <a:buChar char="•"/>
              <a:tabLst>
                <a:tab pos="184785" algn="l"/>
              </a:tabLst>
            </a:pPr>
            <a:r>
              <a:rPr lang="es-MX" sz="1100" dirty="0">
                <a:latin typeface="Arial MT"/>
                <a:cs typeface="Arial MT"/>
              </a:rPr>
              <a:t>Baja por la mínima los reportes de violencia familiar</a:t>
            </a:r>
          </a:p>
          <a:p>
            <a:pPr marL="182245" marR="5080" indent="-170180">
              <a:lnSpc>
                <a:spcPct val="100000"/>
              </a:lnSpc>
              <a:buChar char="•"/>
              <a:tabLst>
                <a:tab pos="184785" algn="l"/>
              </a:tabLst>
            </a:pPr>
            <a:endParaRPr lang="es-MX" sz="1100" dirty="0">
              <a:latin typeface="Arial MT"/>
              <a:cs typeface="Arial MT"/>
            </a:endParaRPr>
          </a:p>
          <a:p>
            <a:pPr marL="182245" marR="5080" indent="-170180">
              <a:lnSpc>
                <a:spcPct val="100000"/>
              </a:lnSpc>
              <a:buChar char="•"/>
              <a:tabLst>
                <a:tab pos="184785" algn="l"/>
              </a:tabLst>
            </a:pPr>
            <a:r>
              <a:rPr lang="es-MX" sz="1100" dirty="0">
                <a:latin typeface="Arial MT"/>
                <a:cs typeface="Arial MT"/>
              </a:rPr>
              <a:t>Se registraron 2 denuncias menos que el mes pasado.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060137C-599B-4599-9C93-48D9F33932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29" y="4519941"/>
            <a:ext cx="6705600" cy="22020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435825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" y="3517328"/>
              <a:ext cx="4041648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dirty="0"/>
              <a:t>Robo</a:t>
            </a:r>
            <a:r>
              <a:rPr spc="-45" dirty="0"/>
              <a:t> </a:t>
            </a:r>
            <a:r>
              <a:rPr dirty="0"/>
              <a:t>a</a:t>
            </a:r>
            <a:r>
              <a:rPr spc="-55" dirty="0"/>
              <a:t> </a:t>
            </a:r>
            <a:r>
              <a:rPr dirty="0"/>
              <a:t>casa</a:t>
            </a:r>
            <a:r>
              <a:rPr spc="-30" dirty="0"/>
              <a:t> </a:t>
            </a:r>
            <a:r>
              <a:rPr spc="-10" dirty="0"/>
              <a:t>habitación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3840" y="6748074"/>
            <a:ext cx="6171565" cy="8309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 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316865" marR="5080" indent="-169545">
              <a:lnSpc>
                <a:spcPct val="100000"/>
              </a:lnSpc>
              <a:buChar char="•"/>
              <a:tabLst>
                <a:tab pos="320040" algn="l"/>
              </a:tabLst>
            </a:pPr>
            <a:r>
              <a:rPr lang="es-MX" sz="1100" dirty="0">
                <a:latin typeface="Arial MT"/>
                <a:cs typeface="Arial MT"/>
              </a:rPr>
              <a:t>Disminuye a 5 el delito de robo a casa habitación.</a:t>
            </a:r>
          </a:p>
          <a:p>
            <a:pPr marL="316865" marR="5080" indent="-169545">
              <a:lnSpc>
                <a:spcPct val="100000"/>
              </a:lnSpc>
              <a:buChar char="•"/>
              <a:tabLst>
                <a:tab pos="320040" algn="l"/>
              </a:tabLst>
            </a:pPr>
            <a:endParaRPr lang="es-MX" sz="1100" dirty="0">
              <a:latin typeface="Arial MT"/>
              <a:cs typeface="Arial MT"/>
            </a:endParaRPr>
          </a:p>
          <a:p>
            <a:pPr marL="316865" marR="5080" indent="-169545">
              <a:lnSpc>
                <a:spcPct val="100000"/>
              </a:lnSpc>
              <a:buChar char="•"/>
              <a:tabLst>
                <a:tab pos="320040" algn="l"/>
              </a:tabLst>
            </a:pPr>
            <a:r>
              <a:rPr lang="es-MX" sz="1100" dirty="0">
                <a:latin typeface="Arial MT"/>
                <a:cs typeface="Arial MT"/>
              </a:rPr>
              <a:t>Sexto mes en el año con denuncias por debajo de la media de los últimos 3 años.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1E66B96-49F2-4995-AF43-26D36DC62C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4" y="4588198"/>
            <a:ext cx="6606071" cy="214812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435038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6" y="3517328"/>
              <a:ext cx="2909316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dirty="0"/>
              <a:t>Robo</a:t>
            </a:r>
            <a:r>
              <a:rPr spc="-30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spc="-10" dirty="0"/>
              <a:t>negocio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7171" y="6920892"/>
            <a:ext cx="6330315" cy="7797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182245" indent="-169545">
              <a:lnSpc>
                <a:spcPct val="100000"/>
              </a:lnSpc>
              <a:buChar char="•"/>
              <a:tabLst>
                <a:tab pos="182245" algn="l"/>
              </a:tabLst>
            </a:pPr>
            <a:r>
              <a:rPr sz="1100" dirty="0">
                <a:latin typeface="Arial MT"/>
                <a:cs typeface="Arial MT"/>
              </a:rPr>
              <a:t>Se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 err="1">
                <a:latin typeface="Arial MT"/>
                <a:cs typeface="Arial MT"/>
              </a:rPr>
              <a:t>registraron</a:t>
            </a:r>
            <a:r>
              <a:rPr sz="1100" spc="-55" dirty="0">
                <a:latin typeface="Arial MT"/>
                <a:cs typeface="Arial MT"/>
              </a:rPr>
              <a:t> </a:t>
            </a:r>
            <a:r>
              <a:rPr lang="es-MX" sz="1100" spc="-55" dirty="0">
                <a:latin typeface="Arial MT"/>
                <a:cs typeface="Arial MT"/>
              </a:rPr>
              <a:t>3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delitos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por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robo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 err="1">
                <a:latin typeface="Arial MT"/>
                <a:cs typeface="Arial MT"/>
              </a:rPr>
              <a:t>negocio</a:t>
            </a:r>
            <a:r>
              <a:rPr lang="es-MX" sz="1100" spc="-10" dirty="0">
                <a:latin typeface="Arial MT"/>
                <a:cs typeface="Arial MT"/>
              </a:rPr>
              <a:t>.</a:t>
            </a:r>
          </a:p>
          <a:p>
            <a:pPr marL="182245" indent="-169545">
              <a:lnSpc>
                <a:spcPct val="100000"/>
              </a:lnSpc>
              <a:buChar char="•"/>
              <a:tabLst>
                <a:tab pos="182245" algn="l"/>
              </a:tabLst>
            </a:pPr>
            <a:endParaRPr sz="1100" dirty="0">
              <a:latin typeface="Arial MT"/>
              <a:cs typeface="Arial MT"/>
            </a:endParaRPr>
          </a:p>
          <a:p>
            <a:pPr marL="181610" marR="5080" indent="-169545">
              <a:lnSpc>
                <a:spcPct val="100000"/>
              </a:lnSpc>
              <a:buChar char="•"/>
              <a:tabLst>
                <a:tab pos="184785" algn="l"/>
              </a:tabLst>
            </a:pPr>
            <a:r>
              <a:rPr lang="es-MX" sz="1100" dirty="0">
                <a:latin typeface="Arial MT"/>
                <a:cs typeface="Arial MT"/>
              </a:rPr>
              <a:t>La cifra más baja en más de 12 meses. 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1FACC5D-8705-45B0-85F8-C2A7232784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4614531"/>
            <a:ext cx="6705600" cy="225848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99" cy="43494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11" y="3517328"/>
              <a:ext cx="3166872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dirty="0"/>
              <a:t>Robo</a:t>
            </a:r>
            <a:r>
              <a:rPr spc="-25" dirty="0"/>
              <a:t> </a:t>
            </a:r>
            <a:r>
              <a:rPr dirty="0"/>
              <a:t>de</a:t>
            </a:r>
            <a:r>
              <a:rPr spc="-40" dirty="0"/>
              <a:t> </a:t>
            </a:r>
            <a:r>
              <a:rPr spc="-10" dirty="0"/>
              <a:t>vehículo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7904" y="6853173"/>
            <a:ext cx="5944235" cy="7668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215265" indent="-170180">
              <a:lnSpc>
                <a:spcPct val="100000"/>
              </a:lnSpc>
              <a:buChar char="•"/>
              <a:tabLst>
                <a:tab pos="215265" algn="l"/>
              </a:tabLst>
            </a:pPr>
            <a:r>
              <a:rPr sz="1100" dirty="0">
                <a:latin typeface="Arial MT"/>
                <a:cs typeface="Arial MT"/>
              </a:rPr>
              <a:t>Se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 err="1">
                <a:latin typeface="Arial MT"/>
                <a:cs typeface="Arial MT"/>
              </a:rPr>
              <a:t>registraron</a:t>
            </a:r>
            <a:r>
              <a:rPr sz="1100" spc="-55" dirty="0">
                <a:latin typeface="Arial MT"/>
                <a:cs typeface="Arial MT"/>
              </a:rPr>
              <a:t> </a:t>
            </a:r>
            <a:r>
              <a:rPr lang="es-MX" sz="1100" spc="-55" dirty="0">
                <a:latin typeface="Arial MT"/>
                <a:cs typeface="Arial MT"/>
              </a:rPr>
              <a:t>38 </a:t>
            </a:r>
            <a:r>
              <a:rPr sz="1100" dirty="0" err="1">
                <a:latin typeface="Arial MT"/>
                <a:cs typeface="Arial MT"/>
              </a:rPr>
              <a:t>reportes</a:t>
            </a:r>
            <a:r>
              <a:rPr sz="1100" spc="-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por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robo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vehículo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el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mes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lang="es-MX" sz="1100" dirty="0">
                <a:latin typeface="Arial MT"/>
                <a:cs typeface="Arial MT"/>
              </a:rPr>
              <a:t>julio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ciudad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Hermosillo.</a:t>
            </a:r>
            <a:endParaRPr lang="es-MX" sz="1100" spc="-10" dirty="0">
              <a:latin typeface="Arial MT"/>
              <a:cs typeface="Arial MT"/>
            </a:endParaRPr>
          </a:p>
          <a:p>
            <a:pPr marL="45085">
              <a:lnSpc>
                <a:spcPct val="100000"/>
              </a:lnSpc>
              <a:tabLst>
                <a:tab pos="215265" algn="l"/>
              </a:tabLst>
            </a:pPr>
            <a:endParaRPr sz="1100" dirty="0">
              <a:latin typeface="Arial MT"/>
              <a:cs typeface="Arial MT"/>
            </a:endParaRPr>
          </a:p>
          <a:p>
            <a:pPr marL="255904" indent="-210820">
              <a:lnSpc>
                <a:spcPct val="100000"/>
              </a:lnSpc>
              <a:buChar char="•"/>
              <a:tabLst>
                <a:tab pos="255904" algn="l"/>
              </a:tabLst>
            </a:pPr>
            <a:r>
              <a:rPr lang="es-MX" sz="1100" dirty="0">
                <a:latin typeface="Arial MT"/>
                <a:cs typeface="Arial MT"/>
              </a:rPr>
              <a:t>5 registros más que el mes anterior. 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6FB86B7-94A2-4809-91A2-5244EF6BB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3" y="4629880"/>
            <a:ext cx="6629400" cy="215038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41" cy="43648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11" y="3517328"/>
              <a:ext cx="3302508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dirty="0"/>
              <a:t>Robo</a:t>
            </a:r>
            <a:r>
              <a:rPr spc="-30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spc="-10" dirty="0"/>
              <a:t>transeúnte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493" y="6869596"/>
            <a:ext cx="5638165" cy="792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 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lang="es-ES" sz="800" dirty="0">
              <a:latin typeface="Franklin Gothic Medium"/>
              <a:cs typeface="Franklin Gothic Medium"/>
            </a:endParaRPr>
          </a:p>
          <a:p>
            <a:pPr marL="273685" indent="-169545">
              <a:lnSpc>
                <a:spcPct val="100000"/>
              </a:lnSpc>
              <a:buChar char="•"/>
              <a:tabLst>
                <a:tab pos="273685" algn="l"/>
              </a:tabLst>
            </a:pPr>
            <a:r>
              <a:rPr lang="es-ES" sz="1100" dirty="0">
                <a:latin typeface="Arial MT"/>
                <a:cs typeface="Arial MT"/>
              </a:rPr>
              <a:t>Se registran 2 delitos más que el mes pasado en robo a transeúnte en Hermosillo.</a:t>
            </a:r>
          </a:p>
          <a:p>
            <a:pPr marL="273685" indent="-169545">
              <a:lnSpc>
                <a:spcPct val="100000"/>
              </a:lnSpc>
              <a:buChar char="•"/>
              <a:tabLst>
                <a:tab pos="273685" algn="l"/>
              </a:tabLst>
            </a:pPr>
            <a:endParaRPr lang="es-ES" sz="1100" dirty="0">
              <a:latin typeface="Arial MT"/>
              <a:cs typeface="Arial MT"/>
            </a:endParaRPr>
          </a:p>
          <a:p>
            <a:pPr marL="273685" indent="-169545">
              <a:lnSpc>
                <a:spcPct val="100000"/>
              </a:lnSpc>
              <a:buChar char="•"/>
              <a:tabLst>
                <a:tab pos="273685" algn="l"/>
              </a:tabLst>
            </a:pPr>
            <a:r>
              <a:rPr lang="es-MX" sz="1100" dirty="0">
                <a:latin typeface="Arial MT"/>
                <a:cs typeface="Arial MT"/>
              </a:rPr>
              <a:t>Tercer mes en el año en registrar un promedio superior al de los últimos 3 años. 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180F5D7-CE04-4FDB-9CF1-5CB494D09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918" y="4595932"/>
            <a:ext cx="6609589" cy="223195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57" cy="436537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6858000" cy="627380"/>
            </a:xfrm>
            <a:custGeom>
              <a:avLst/>
              <a:gdLst/>
              <a:ahLst/>
              <a:cxnLst/>
              <a:rect l="l" t="t" r="r" b="b"/>
              <a:pathLst>
                <a:path w="6858000" h="627379">
                  <a:moveTo>
                    <a:pt x="6858000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6858000" y="626795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647" y="3517328"/>
              <a:ext cx="6432804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dirty="0"/>
              <a:t>Otros</a:t>
            </a:r>
            <a:r>
              <a:rPr spc="-30" dirty="0"/>
              <a:t> </a:t>
            </a:r>
            <a:r>
              <a:rPr dirty="0"/>
              <a:t>delitos</a:t>
            </a:r>
            <a:r>
              <a:rPr spc="-45" dirty="0"/>
              <a:t> </a:t>
            </a:r>
            <a:r>
              <a:rPr dirty="0"/>
              <a:t>contra</a:t>
            </a:r>
            <a:r>
              <a:rPr spc="-30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dirty="0"/>
              <a:t>libertad</a:t>
            </a:r>
            <a:r>
              <a:rPr spc="-45" dirty="0"/>
              <a:t> </a:t>
            </a:r>
            <a:r>
              <a:rPr spc="-10" dirty="0"/>
              <a:t>personal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1751" y="6763602"/>
            <a:ext cx="6332220" cy="15927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Franklin Gothic Medium"/>
                <a:cs typeface="Franklin Gothic Medium"/>
              </a:rPr>
              <a:t>Fuente: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 propia</a:t>
            </a:r>
            <a:r>
              <a:rPr sz="800" spc="-2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2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4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 ante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</a:pP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194310" marR="5080" indent="-169545" algn="just">
              <a:lnSpc>
                <a:spcPct val="100000"/>
              </a:lnSpc>
              <a:spcBef>
                <a:spcPts val="5"/>
              </a:spcBef>
              <a:buChar char="•"/>
              <a:tabLst>
                <a:tab pos="197485" algn="l"/>
              </a:tabLst>
            </a:pPr>
            <a:r>
              <a:rPr lang="es-MX" sz="1100" dirty="0">
                <a:latin typeface="Arial MT"/>
                <a:cs typeface="Arial MT"/>
              </a:rPr>
              <a:t>Se registraron 3 delitos más en julio a comparación del mes anterior. </a:t>
            </a:r>
            <a:endParaRPr sz="11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 MT"/>
              <a:buChar char="•"/>
            </a:pPr>
            <a:endParaRPr sz="1100" dirty="0">
              <a:latin typeface="Arial MT"/>
              <a:cs typeface="Arial MT"/>
            </a:endParaRPr>
          </a:p>
          <a:p>
            <a:pPr marL="194310" marR="5080" indent="-169545" algn="just">
              <a:lnSpc>
                <a:spcPct val="100000"/>
              </a:lnSpc>
              <a:buChar char="•"/>
              <a:tabLst>
                <a:tab pos="197485" algn="l"/>
              </a:tabLst>
            </a:pPr>
            <a:r>
              <a:rPr sz="1100" dirty="0">
                <a:latin typeface="Arial MT"/>
                <a:cs typeface="Arial MT"/>
              </a:rPr>
              <a:t>Desde</a:t>
            </a:r>
            <a:r>
              <a:rPr sz="1100" spc="16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2026,</a:t>
            </a:r>
            <a:r>
              <a:rPr sz="1100" spc="16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1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metodología</a:t>
            </a:r>
            <a:r>
              <a:rPr sz="1100" spc="17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presenta</a:t>
            </a:r>
            <a:r>
              <a:rPr sz="1100" spc="1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un</a:t>
            </a:r>
            <a:r>
              <a:rPr sz="1100" spc="1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cambio</a:t>
            </a:r>
            <a:r>
              <a:rPr sz="1100" spc="1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</a:t>
            </a:r>
            <a:r>
              <a:rPr sz="1100" spc="16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1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clasificación</a:t>
            </a:r>
            <a:r>
              <a:rPr sz="1100" spc="1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1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los</a:t>
            </a:r>
            <a:r>
              <a:rPr sz="1100" spc="1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delitos</a:t>
            </a:r>
            <a:r>
              <a:rPr sz="1100" spc="15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que</a:t>
            </a:r>
            <a:r>
              <a:rPr sz="1100" spc="15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atentan 	</a:t>
            </a:r>
            <a:r>
              <a:rPr sz="1100" dirty="0">
                <a:latin typeface="Arial MT"/>
                <a:cs typeface="Arial MT"/>
              </a:rPr>
              <a:t>contra</a:t>
            </a:r>
            <a:r>
              <a:rPr sz="1100" spc="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libertad</a:t>
            </a:r>
            <a:r>
              <a:rPr sz="1100" spc="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personal,</a:t>
            </a:r>
            <a:r>
              <a:rPr sz="1100" spc="6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</a:t>
            </a:r>
            <a:r>
              <a:rPr sz="1100" spc="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desagregar</a:t>
            </a:r>
            <a:r>
              <a:rPr sz="1100" spc="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categoría</a:t>
            </a:r>
            <a:r>
              <a:rPr sz="1100" spc="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“otros</a:t>
            </a:r>
            <a:r>
              <a:rPr sz="1100" spc="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delitos</a:t>
            </a:r>
            <a:r>
              <a:rPr sz="1100" spc="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que</a:t>
            </a:r>
            <a:r>
              <a:rPr sz="1100" spc="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atentan</a:t>
            </a:r>
            <a:r>
              <a:rPr sz="1100" spc="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contra</a:t>
            </a:r>
            <a:r>
              <a:rPr sz="1100" spc="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4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libertad 	</a:t>
            </a:r>
            <a:r>
              <a:rPr sz="1100" dirty="0">
                <a:latin typeface="Arial MT"/>
                <a:cs typeface="Arial MT"/>
              </a:rPr>
              <a:t>personal”</a:t>
            </a:r>
            <a:r>
              <a:rPr sz="1100" spc="3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</a:t>
            </a:r>
            <a:r>
              <a:rPr sz="1100" spc="3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incorporar</a:t>
            </a:r>
            <a:r>
              <a:rPr sz="1100" spc="3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3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forma</a:t>
            </a:r>
            <a:r>
              <a:rPr sz="1100" spc="3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específica</a:t>
            </a:r>
            <a:r>
              <a:rPr sz="1100" spc="3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30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“privación</a:t>
            </a:r>
            <a:r>
              <a:rPr sz="1100" spc="3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ilegal</a:t>
            </a:r>
            <a:r>
              <a:rPr sz="1100" spc="3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3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3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libertad”.</a:t>
            </a:r>
            <a:r>
              <a:rPr sz="1100" spc="3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Para</a:t>
            </a:r>
            <a:r>
              <a:rPr sz="1100" spc="33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efectos 	</a:t>
            </a:r>
            <a:r>
              <a:rPr sz="1100" dirty="0">
                <a:latin typeface="Arial MT"/>
                <a:cs typeface="Arial MT"/>
              </a:rPr>
              <a:t>comparativos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con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años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anteriores,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llevó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cabo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sumatoria</a:t>
            </a:r>
            <a:r>
              <a:rPr sz="1100" spc="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estas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categorías</a:t>
            </a:r>
            <a:r>
              <a:rPr sz="1100" spc="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bajo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nueva 	clasificación, </a:t>
            </a:r>
            <a:r>
              <a:rPr sz="1100" dirty="0">
                <a:latin typeface="Arial MT"/>
                <a:cs typeface="Arial MT"/>
              </a:rPr>
              <a:t>con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el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objetivo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homologar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serie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histórica.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AA53A04-CA7E-4C78-91A4-BFF196EF50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01" y="4385200"/>
            <a:ext cx="6626353" cy="23455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1979295"/>
            <a:chOff x="0" y="0"/>
            <a:chExt cx="6858000" cy="19792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99" cy="197916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6316" y="558368"/>
              <a:ext cx="5227320" cy="627380"/>
            </a:xfrm>
            <a:custGeom>
              <a:avLst/>
              <a:gdLst/>
              <a:ahLst/>
              <a:cxnLst/>
              <a:rect l="l" t="t" r="r" b="b"/>
              <a:pathLst>
                <a:path w="5227320" h="627380">
                  <a:moveTo>
                    <a:pt x="5226939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5226939" y="626795"/>
                  </a:lnTo>
                  <a:lnTo>
                    <a:pt x="5226939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880" y="432816"/>
              <a:ext cx="5345430" cy="6789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927" y="707136"/>
              <a:ext cx="4716018" cy="67894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25043" y="5549010"/>
            <a:ext cx="6246495" cy="195502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495" marR="5080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latin typeface="Franklin Gothic Medium"/>
                <a:cs typeface="Franklin Gothic Medium"/>
              </a:rPr>
              <a:t>Nota:</a:t>
            </a:r>
            <a:r>
              <a:rPr sz="800" spc="7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“otros</a:t>
            </a:r>
            <a:r>
              <a:rPr sz="800" spc="5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delitos</a:t>
            </a:r>
            <a:r>
              <a:rPr sz="800" spc="6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que</a:t>
            </a:r>
            <a:r>
              <a:rPr sz="800" spc="6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atentan</a:t>
            </a:r>
            <a:r>
              <a:rPr sz="800" spc="7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contra</a:t>
            </a:r>
            <a:r>
              <a:rPr sz="800" spc="6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6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libertad</a:t>
            </a:r>
            <a:r>
              <a:rPr sz="800" spc="7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personal”</a:t>
            </a:r>
            <a:r>
              <a:rPr sz="800" spc="7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comprende</a:t>
            </a:r>
            <a:r>
              <a:rPr sz="800" spc="7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auto</a:t>
            </a:r>
            <a:r>
              <a:rPr sz="800" spc="7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secuestro,</a:t>
            </a:r>
            <a:r>
              <a:rPr sz="800" spc="7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colaboración</a:t>
            </a:r>
            <a:r>
              <a:rPr sz="800" spc="6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en</a:t>
            </a:r>
            <a:r>
              <a:rPr sz="800" spc="7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6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privación</a:t>
            </a:r>
            <a:r>
              <a:rPr sz="800" spc="7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ilegal</a:t>
            </a:r>
            <a:r>
              <a:rPr sz="800" spc="6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7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6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libertad</a:t>
            </a:r>
            <a:r>
              <a:rPr sz="800" spc="55" dirty="0">
                <a:latin typeface="Franklin Gothic Medium"/>
                <a:cs typeface="Franklin Gothic Medium"/>
              </a:rPr>
              <a:t> </a:t>
            </a:r>
            <a:r>
              <a:rPr sz="800" spc="-50" dirty="0">
                <a:latin typeface="Franklin Gothic Medium"/>
                <a:cs typeface="Franklin Gothic Medium"/>
              </a:rPr>
              <a:t>y</a:t>
            </a:r>
            <a:r>
              <a:rPr sz="800" spc="5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desaparición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forzada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personas.</a:t>
            </a:r>
            <a:endParaRPr sz="800" dirty="0">
              <a:latin typeface="Franklin Gothic Medium"/>
              <a:cs typeface="Franklin Gothic Medium"/>
            </a:endParaRPr>
          </a:p>
          <a:p>
            <a:pPr marL="23495">
              <a:lnSpc>
                <a:spcPts val="935"/>
              </a:lnSpc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2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2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(carpetas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investigación).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67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12700" marR="190500" indent="-8890">
              <a:lnSpc>
                <a:spcPct val="100000"/>
              </a:lnSpc>
              <a:buSzPct val="90909"/>
              <a:buChar char="•"/>
              <a:tabLst>
                <a:tab pos="60960" algn="l"/>
              </a:tabLst>
            </a:pPr>
            <a:r>
              <a:rPr sz="1100" dirty="0">
                <a:latin typeface="Arial MT"/>
                <a:cs typeface="Arial MT"/>
              </a:rPr>
              <a:t>	Al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analizar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los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primeros</a:t>
            </a:r>
            <a:r>
              <a:rPr sz="1100" spc="-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dos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meses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cada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año,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observa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que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2025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registra</a:t>
            </a:r>
            <a:r>
              <a:rPr sz="1100" spc="-6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cifra</a:t>
            </a:r>
            <a:r>
              <a:rPr sz="1100" spc="-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más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alta </a:t>
            </a:r>
            <a:r>
              <a:rPr sz="1100" dirty="0">
                <a:latin typeface="Arial MT"/>
                <a:cs typeface="Arial MT"/>
              </a:rPr>
              <a:t>con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lang="es-MX" sz="1100" spc="-20" dirty="0">
                <a:latin typeface="Arial MT"/>
                <a:cs typeface="Arial MT"/>
              </a:rPr>
              <a:t>106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carpetas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investigación, </a:t>
            </a:r>
            <a:r>
              <a:rPr sz="1100" dirty="0">
                <a:latin typeface="Arial MT"/>
                <a:cs typeface="Arial MT"/>
              </a:rPr>
              <a:t>superando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ampliamente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los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demás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años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el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mismo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periodo</a:t>
            </a:r>
            <a:endParaRPr sz="11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 MT"/>
              <a:buChar char="•"/>
            </a:pPr>
            <a:endParaRPr sz="1100" dirty="0">
              <a:latin typeface="Arial MT"/>
              <a:cs typeface="Arial MT"/>
            </a:endParaRPr>
          </a:p>
          <a:p>
            <a:pPr marL="181610" marR="86995" indent="-169545" algn="just">
              <a:lnSpc>
                <a:spcPct val="100000"/>
              </a:lnSpc>
              <a:buSzPct val="90909"/>
              <a:buChar char="•"/>
              <a:tabLst>
                <a:tab pos="184785" algn="l"/>
              </a:tabLst>
            </a:pPr>
            <a:r>
              <a:rPr sz="1100" dirty="0">
                <a:latin typeface="Arial MT"/>
                <a:cs typeface="Arial MT"/>
              </a:rPr>
              <a:t>Desde</a:t>
            </a:r>
            <a:r>
              <a:rPr sz="1100" spc="8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2026,</a:t>
            </a:r>
            <a:r>
              <a:rPr sz="1100" spc="7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6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metodología</a:t>
            </a:r>
            <a:r>
              <a:rPr sz="1100" spc="8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presenta</a:t>
            </a:r>
            <a:r>
              <a:rPr sz="1100" spc="7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un</a:t>
            </a:r>
            <a:r>
              <a:rPr sz="1100" spc="7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cambio</a:t>
            </a:r>
            <a:r>
              <a:rPr sz="1100" spc="8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</a:t>
            </a:r>
            <a:r>
              <a:rPr sz="1100" spc="7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8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clasificación</a:t>
            </a:r>
            <a:r>
              <a:rPr sz="1100" spc="8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8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los</a:t>
            </a:r>
            <a:r>
              <a:rPr sz="1100" spc="8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delitos</a:t>
            </a:r>
            <a:r>
              <a:rPr sz="1100" spc="6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que</a:t>
            </a:r>
            <a:r>
              <a:rPr sz="1100" spc="7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atentan 	</a:t>
            </a:r>
            <a:r>
              <a:rPr sz="1100" dirty="0">
                <a:latin typeface="Arial MT"/>
                <a:cs typeface="Arial MT"/>
              </a:rPr>
              <a:t>contra</a:t>
            </a:r>
            <a:r>
              <a:rPr sz="1100" spc="2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254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libertad</a:t>
            </a:r>
            <a:r>
              <a:rPr sz="1100" spc="2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personal,</a:t>
            </a:r>
            <a:r>
              <a:rPr sz="1100" spc="2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</a:t>
            </a:r>
            <a:r>
              <a:rPr sz="1100" spc="2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desagregar</a:t>
            </a:r>
            <a:r>
              <a:rPr sz="1100" spc="2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254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categoría</a:t>
            </a:r>
            <a:r>
              <a:rPr sz="1100" spc="26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“otros</a:t>
            </a:r>
            <a:r>
              <a:rPr sz="1100" spc="2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delitos</a:t>
            </a:r>
            <a:r>
              <a:rPr sz="1100" spc="229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que</a:t>
            </a:r>
            <a:r>
              <a:rPr sz="1100" spc="2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atentan</a:t>
            </a:r>
            <a:r>
              <a:rPr sz="1100" spc="2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contra</a:t>
            </a:r>
            <a:r>
              <a:rPr sz="1100" spc="245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la 	</a:t>
            </a:r>
            <a:r>
              <a:rPr sz="1100" dirty="0">
                <a:latin typeface="Arial MT"/>
                <a:cs typeface="Arial MT"/>
              </a:rPr>
              <a:t>libertad</a:t>
            </a:r>
            <a:r>
              <a:rPr sz="1100" spc="2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personal”</a:t>
            </a:r>
            <a:r>
              <a:rPr sz="1100" spc="2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</a:t>
            </a:r>
            <a:r>
              <a:rPr sz="1100" spc="2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incorporar</a:t>
            </a:r>
            <a:r>
              <a:rPr sz="1100" spc="229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204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forma</a:t>
            </a:r>
            <a:r>
              <a:rPr sz="1100" spc="2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específica</a:t>
            </a:r>
            <a:r>
              <a:rPr sz="1100" spc="2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2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“privación</a:t>
            </a:r>
            <a:r>
              <a:rPr sz="1100" spc="229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ilegal</a:t>
            </a:r>
            <a:r>
              <a:rPr sz="1100" spc="2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2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229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libertad”.</a:t>
            </a:r>
            <a:r>
              <a:rPr sz="1100" spc="22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Para 	</a:t>
            </a:r>
            <a:r>
              <a:rPr sz="1100" dirty="0">
                <a:latin typeface="Arial MT"/>
                <a:cs typeface="Arial MT"/>
              </a:rPr>
              <a:t>efectos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comparativos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con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años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anteriores,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llevó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cabo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sumatoria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estas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categorías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bajo 	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nueva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clasificación, </a:t>
            </a:r>
            <a:r>
              <a:rPr sz="1100" dirty="0">
                <a:latin typeface="Arial MT"/>
                <a:cs typeface="Arial MT"/>
              </a:rPr>
              <a:t>con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el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objetivo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homologar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serie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histórica.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33222" y="585596"/>
            <a:ext cx="4787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Seguimiento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incidencia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otros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delitos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atentan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contra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libertad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personal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832655F-6DB9-4011-AE0A-2EA9895DD2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480" y="2072302"/>
            <a:ext cx="6596444" cy="338357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60" cy="435038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110354" cy="627380"/>
            </a:xfrm>
            <a:custGeom>
              <a:avLst/>
              <a:gdLst/>
              <a:ahLst/>
              <a:cxnLst/>
              <a:rect l="l" t="t" r="r" b="b"/>
              <a:pathLst>
                <a:path w="4110354" h="627379">
                  <a:moveTo>
                    <a:pt x="4109807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109807" y="626795"/>
                  </a:lnTo>
                  <a:lnTo>
                    <a:pt x="4109807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6" y="3517328"/>
              <a:ext cx="2842260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spc="-10" dirty="0"/>
              <a:t>Narcomenudeo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7411" y="6858127"/>
            <a:ext cx="5861050" cy="805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Franklin Gothic Medium"/>
                <a:cs typeface="Franklin Gothic Medium"/>
              </a:rPr>
              <a:t>Fuente:</a:t>
            </a:r>
            <a:r>
              <a:rPr sz="800" spc="-10" dirty="0">
                <a:latin typeface="Franklin Gothic Medium"/>
                <a:cs typeface="Franklin Gothic Medium"/>
              </a:rPr>
              <a:t> elaboración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dirty="0">
                <a:latin typeface="Franklin Gothic Medium"/>
                <a:cs typeface="Franklin Gothic Medium"/>
              </a:rPr>
              <a:t> del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dirty="0">
                <a:latin typeface="Franklin Gothic Medium"/>
                <a:cs typeface="Franklin Gothic Medium"/>
              </a:rPr>
              <a:t> el</a:t>
            </a:r>
            <a:r>
              <a:rPr sz="800" spc="-20" dirty="0">
                <a:latin typeface="Franklin Gothic Medium"/>
                <a:cs typeface="Franklin Gothic Medium"/>
              </a:rPr>
              <a:t> 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480695" marR="5080" indent="-169545">
              <a:lnSpc>
                <a:spcPct val="100000"/>
              </a:lnSpc>
              <a:buChar char="•"/>
              <a:tabLst>
                <a:tab pos="483870" algn="l"/>
              </a:tabLst>
            </a:pPr>
            <a:r>
              <a:rPr lang="es-MX" sz="1100" dirty="0">
                <a:latin typeface="Arial MT"/>
                <a:cs typeface="Arial MT"/>
              </a:rPr>
              <a:t>Aumenta a 280 los delitos de narcomenudeo. </a:t>
            </a:r>
          </a:p>
          <a:p>
            <a:pPr marL="480695" marR="5080" indent="-169545">
              <a:lnSpc>
                <a:spcPct val="100000"/>
              </a:lnSpc>
              <a:buChar char="•"/>
              <a:tabLst>
                <a:tab pos="483870" algn="l"/>
              </a:tabLst>
            </a:pPr>
            <a:endParaRPr lang="es-MX" sz="1100" dirty="0">
              <a:latin typeface="Arial MT"/>
              <a:cs typeface="Arial MT"/>
            </a:endParaRPr>
          </a:p>
          <a:p>
            <a:pPr marL="480695" marR="5080" indent="-169545">
              <a:lnSpc>
                <a:spcPct val="100000"/>
              </a:lnSpc>
              <a:buChar char="•"/>
              <a:tabLst>
                <a:tab pos="483870" algn="l"/>
              </a:tabLst>
            </a:pPr>
            <a:r>
              <a:rPr lang="es-MX" sz="1100" dirty="0">
                <a:latin typeface="Arial MT"/>
                <a:cs typeface="Arial MT"/>
              </a:rPr>
              <a:t>Cuarto mes en el año con un registro superior al promedio de los últimos 3 años. 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AAE9359-095D-4556-9B90-DA7E1C65D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80" y="4531754"/>
            <a:ext cx="6781800" cy="226847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9143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8408330"/>
              <a:ext cx="6858000" cy="735965"/>
            </a:xfrm>
            <a:custGeom>
              <a:avLst/>
              <a:gdLst/>
              <a:ahLst/>
              <a:cxnLst/>
              <a:rect l="l" t="t" r="r" b="b"/>
              <a:pathLst>
                <a:path w="6858000" h="735965">
                  <a:moveTo>
                    <a:pt x="6858000" y="0"/>
                  </a:moveTo>
                  <a:lnTo>
                    <a:pt x="0" y="0"/>
                  </a:lnTo>
                  <a:lnTo>
                    <a:pt x="0" y="735669"/>
                  </a:lnTo>
                  <a:lnTo>
                    <a:pt x="6858000" y="735669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375663" y="7010527"/>
            <a:ext cx="16154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  <a:hlinkClick r:id="rId3"/>
              </a:rPr>
              <a:t>@CCSPHermosillo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04030" y="7018781"/>
            <a:ext cx="17062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  <a:hlinkClick r:id="rId4"/>
              </a:rPr>
              <a:t>Hermosillo.ccsp.mx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560067"/>
            <a:ext cx="5944235" cy="7584440"/>
            <a:chOff x="0" y="1560067"/>
            <a:chExt cx="5944235" cy="7584440"/>
          </a:xfrm>
        </p:grpSpPr>
        <p:pic>
          <p:nvPicPr>
            <p:cNvPr id="9" name="object 9" descr="Logotipo circular de facebook - Iconos gratis de redes sociales">
              <a:hlinkClick r:id="rId3"/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97278" y="6529044"/>
              <a:ext cx="277266" cy="277266"/>
            </a:xfrm>
            <a:prstGeom prst="rect">
              <a:avLst/>
            </a:prstGeom>
          </p:spPr>
        </p:pic>
        <p:pic>
          <p:nvPicPr>
            <p:cNvPr id="10" name="object 10" descr="Descarga Icono Twitter, el logotipo de, en, circular, negro, botón Gratis |  Twitter logo, Icon design, Vector icon design">
              <a:hlinkClick r:id="rId6"/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2921" y="6536182"/>
              <a:ext cx="304164" cy="304164"/>
            </a:xfrm>
            <a:prstGeom prst="rect">
              <a:avLst/>
            </a:prstGeom>
          </p:spPr>
        </p:pic>
        <p:pic>
          <p:nvPicPr>
            <p:cNvPr id="11" name="object 11" descr="Instagram - Iconos gratis de redes sociales">
              <a:hlinkClick r:id="rId8"/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15489" y="6533667"/>
              <a:ext cx="294614" cy="294614"/>
            </a:xfrm>
            <a:prstGeom prst="rect">
              <a:avLst/>
            </a:prstGeom>
          </p:spPr>
        </p:pic>
        <p:pic>
          <p:nvPicPr>
            <p:cNvPr id="12" name="object 12">
              <a:hlinkClick r:id="rId10"/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09134" y="6608775"/>
              <a:ext cx="316484" cy="3077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8302612"/>
              <a:ext cx="5943980" cy="84138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02004" y="1560067"/>
              <a:ext cx="4454017" cy="2566162"/>
            </a:xfrm>
            <a:prstGeom prst="rect">
              <a:avLst/>
            </a:prstGeom>
          </p:spPr>
        </p:pic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44BA11C-1D01-412E-B60E-580C40E2587C}"/>
              </a:ext>
            </a:extLst>
          </p:cNvPr>
          <p:cNvSpPr txBox="1"/>
          <p:nvPr/>
        </p:nvSpPr>
        <p:spPr>
          <a:xfrm>
            <a:off x="600989" y="4398005"/>
            <a:ext cx="5656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Trebuchet MS" panose="020B0603020202020204" pitchFamily="34" charset="0"/>
              </a:rPr>
              <a:t>PARA MAYOR INFORMACIÓN,</a:t>
            </a:r>
          </a:p>
          <a:p>
            <a:pPr algn="ctr"/>
            <a:r>
              <a:rPr lang="es-ES" b="1" dirty="0">
                <a:latin typeface="Trebuchet MS" panose="020B0603020202020204" pitchFamily="34" charset="0"/>
              </a:rPr>
              <a:t>CONSULTA NUESTROS PORTALES Y REDES SOCIALE</a:t>
            </a:r>
            <a:endParaRPr lang="en-US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0726" y="856234"/>
            <a:ext cx="3471545" cy="62856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Arial"/>
                <a:cs typeface="Arial"/>
              </a:rPr>
              <a:t>Consideraciones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para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el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lector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1600" dirty="0">
              <a:latin typeface="Arial"/>
              <a:cs typeface="Arial"/>
            </a:endParaRPr>
          </a:p>
          <a:p>
            <a:pPr marL="40005" marR="6985" algn="just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Los</a:t>
            </a:r>
            <a:r>
              <a:rPr sz="1400" spc="9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reportes</a:t>
            </a:r>
            <a:r>
              <a:rPr sz="1400" spc="9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4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incidencia</a:t>
            </a:r>
            <a:r>
              <a:rPr sz="1400" spc="9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delictiva</a:t>
            </a:r>
            <a:r>
              <a:rPr sz="1400" spc="9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95" dirty="0">
                <a:latin typeface="Calibri"/>
                <a:cs typeface="Calibri"/>
              </a:rPr>
              <a:t>  </a:t>
            </a:r>
            <a:r>
              <a:rPr sz="1400" spc="-25" dirty="0">
                <a:latin typeface="Calibri"/>
                <a:cs typeface="Calibri"/>
              </a:rPr>
              <a:t>los </a:t>
            </a:r>
            <a:r>
              <a:rPr sz="1400" dirty="0" err="1">
                <a:latin typeface="Calibri"/>
                <a:cs typeface="Calibri"/>
              </a:rPr>
              <a:t>Comités</a:t>
            </a:r>
            <a:r>
              <a:rPr lang="es-MX" sz="1400" spc="470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Ciudadanos</a:t>
            </a:r>
            <a:r>
              <a:rPr lang="es-MX" sz="14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lang="es-MX" sz="1400" spc="470" dirty="0">
                <a:latin typeface="Calibri"/>
                <a:cs typeface="Calibri"/>
              </a:rPr>
              <a:t> </a:t>
            </a:r>
            <a:r>
              <a:rPr sz="1400" spc="-10" dirty="0" err="1">
                <a:latin typeface="Calibri"/>
                <a:cs typeface="Calibri"/>
              </a:rPr>
              <a:t>generan</a:t>
            </a:r>
            <a:r>
              <a:rPr sz="1400" spc="-10" dirty="0">
                <a:latin typeface="Calibri"/>
                <a:cs typeface="Calibri"/>
              </a:rPr>
              <a:t> mensualmente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partir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2017.</a:t>
            </a:r>
            <a:endParaRPr sz="1400" dirty="0">
              <a:latin typeface="Calibri"/>
              <a:cs typeface="Calibri"/>
            </a:endParaRPr>
          </a:p>
          <a:p>
            <a:pPr marL="40005" marR="6985" algn="just">
              <a:lnSpc>
                <a:spcPct val="100000"/>
              </a:lnSpc>
              <a:spcBef>
                <a:spcPts val="1685"/>
              </a:spcBef>
            </a:pPr>
            <a:r>
              <a:rPr sz="1400" dirty="0">
                <a:latin typeface="Calibri"/>
                <a:cs typeface="Calibri"/>
              </a:rPr>
              <a:t>En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principio,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única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fuente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información </a:t>
            </a:r>
            <a:r>
              <a:rPr sz="1400" dirty="0">
                <a:latin typeface="Calibri"/>
                <a:cs typeface="Calibri"/>
              </a:rPr>
              <a:t>pública</a:t>
            </a:r>
            <a:r>
              <a:rPr sz="1400" spc="34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34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periódica</a:t>
            </a:r>
            <a:r>
              <a:rPr sz="1400" spc="34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era</a:t>
            </a:r>
            <a:r>
              <a:rPr sz="1400" spc="34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345" dirty="0">
                <a:latin typeface="Calibri"/>
                <a:cs typeface="Calibri"/>
              </a:rPr>
              <a:t>  </a:t>
            </a:r>
            <a:r>
              <a:rPr sz="1400" spc="-10" dirty="0">
                <a:latin typeface="Calibri"/>
                <a:cs typeface="Calibri"/>
              </a:rPr>
              <a:t>Secretariado </a:t>
            </a:r>
            <a:r>
              <a:rPr sz="1400" dirty="0">
                <a:latin typeface="Calibri"/>
                <a:cs typeface="Calibri"/>
              </a:rPr>
              <a:t>Ejecutivo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3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Sistema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Nacional</a:t>
            </a:r>
            <a:r>
              <a:rPr sz="1400" spc="3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3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Seguridad </a:t>
            </a:r>
            <a:r>
              <a:rPr sz="1400" dirty="0">
                <a:latin typeface="Calibri"/>
                <a:cs typeface="Calibri"/>
              </a:rPr>
              <a:t>Pública</a:t>
            </a:r>
            <a:r>
              <a:rPr sz="1400" spc="285" dirty="0">
                <a:latin typeface="Calibri"/>
                <a:cs typeface="Calibri"/>
              </a:rPr>
              <a:t>   </a:t>
            </a:r>
            <a:r>
              <a:rPr sz="1400" dirty="0">
                <a:latin typeface="Calibri"/>
                <a:cs typeface="Calibri"/>
              </a:rPr>
              <a:t>(SESNSP),</a:t>
            </a:r>
            <a:r>
              <a:rPr sz="1400" spc="290" dirty="0">
                <a:latin typeface="Calibri"/>
                <a:cs typeface="Calibri"/>
              </a:rPr>
              <a:t>   </a:t>
            </a:r>
            <a:r>
              <a:rPr sz="1400" dirty="0">
                <a:latin typeface="Calibri"/>
                <a:cs typeface="Calibri"/>
              </a:rPr>
              <a:t>quien</a:t>
            </a:r>
            <a:r>
              <a:rPr sz="1400" spc="285" dirty="0">
                <a:latin typeface="Calibri"/>
                <a:cs typeface="Calibri"/>
              </a:rPr>
              <a:t>   </a:t>
            </a:r>
            <a:r>
              <a:rPr sz="1400" spc="-10" dirty="0">
                <a:latin typeface="Calibri"/>
                <a:cs typeface="Calibri"/>
              </a:rPr>
              <a:t>mensualmente </a:t>
            </a:r>
            <a:r>
              <a:rPr sz="1400" dirty="0">
                <a:latin typeface="Calibri"/>
                <a:cs typeface="Calibri"/>
              </a:rPr>
              <a:t>difunde</a:t>
            </a:r>
            <a:r>
              <a:rPr sz="1400" spc="21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21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estadística</a:t>
            </a:r>
            <a:r>
              <a:rPr sz="1400" spc="21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sobre</a:t>
            </a:r>
            <a:r>
              <a:rPr sz="1400" spc="21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210" dirty="0">
                <a:latin typeface="Calibri"/>
                <a:cs typeface="Calibri"/>
              </a:rPr>
              <a:t>  </a:t>
            </a:r>
            <a:r>
              <a:rPr sz="1400" spc="-10" dirty="0">
                <a:latin typeface="Calibri"/>
                <a:cs typeface="Calibri"/>
              </a:rPr>
              <a:t>incidencia delictiva.</a:t>
            </a:r>
            <a:endParaRPr sz="1400" dirty="0">
              <a:latin typeface="Calibri"/>
              <a:cs typeface="Calibri"/>
            </a:endParaRPr>
          </a:p>
          <a:p>
            <a:pPr marL="324485" marR="5080" indent="-285115" algn="just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326390" algn="l"/>
              </a:tabLst>
            </a:pPr>
            <a:r>
              <a:rPr sz="1400" dirty="0">
                <a:latin typeface="Calibri"/>
                <a:cs typeface="Calibri"/>
              </a:rPr>
              <a:t>Anteriormente</a:t>
            </a:r>
            <a:r>
              <a:rPr sz="1400" spc="16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incluíamos</a:t>
            </a:r>
            <a:r>
              <a:rPr sz="1400" spc="16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las</a:t>
            </a:r>
            <a:r>
              <a:rPr sz="1400" spc="16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cifras</a:t>
            </a:r>
            <a:r>
              <a:rPr sz="1400" spc="165" dirty="0">
                <a:latin typeface="Calibri"/>
                <a:cs typeface="Calibri"/>
              </a:rPr>
              <a:t>  </a:t>
            </a:r>
            <a:r>
              <a:rPr sz="1400" spc="-25" dirty="0">
                <a:latin typeface="Calibri"/>
                <a:cs typeface="Calibri"/>
              </a:rPr>
              <a:t>de 	</a:t>
            </a:r>
            <a:r>
              <a:rPr sz="1400" dirty="0">
                <a:latin typeface="Calibri"/>
                <a:cs typeface="Calibri"/>
              </a:rPr>
              <a:t>incidencias</a:t>
            </a:r>
            <a:r>
              <a:rPr sz="1400" spc="40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reportadas</a:t>
            </a:r>
            <a:r>
              <a:rPr sz="1400" spc="40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al</a:t>
            </a:r>
            <a:r>
              <a:rPr sz="1400" spc="405" dirty="0">
                <a:latin typeface="Calibri"/>
                <a:cs typeface="Calibri"/>
              </a:rPr>
              <a:t>  </a:t>
            </a:r>
            <a:r>
              <a:rPr sz="1400" spc="-10" dirty="0">
                <a:latin typeface="Calibri"/>
                <a:cs typeface="Calibri"/>
              </a:rPr>
              <a:t>9-1-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400" spc="405" dirty="0">
                <a:latin typeface="Calibri"/>
                <a:cs typeface="Calibri"/>
              </a:rPr>
              <a:t>  </a:t>
            </a:r>
            <a:r>
              <a:rPr sz="1400" spc="-25" dirty="0">
                <a:latin typeface="Calibri"/>
                <a:cs typeface="Calibri"/>
              </a:rPr>
              <a:t>que 	</a:t>
            </a:r>
            <a:r>
              <a:rPr sz="1400" dirty="0">
                <a:latin typeface="Calibri"/>
                <a:cs typeface="Calibri"/>
              </a:rPr>
              <a:t>publicaba</a:t>
            </a:r>
            <a:r>
              <a:rPr sz="1400" spc="12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2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Secretaría</a:t>
            </a:r>
            <a:r>
              <a:rPr sz="1400" spc="12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2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Seguridad</a:t>
            </a:r>
            <a:r>
              <a:rPr sz="1400" spc="125" dirty="0">
                <a:latin typeface="Calibri"/>
                <a:cs typeface="Calibri"/>
              </a:rPr>
              <a:t>  </a:t>
            </a:r>
            <a:r>
              <a:rPr sz="1400" spc="-50" dirty="0">
                <a:latin typeface="Calibri"/>
                <a:cs typeface="Calibri"/>
              </a:rPr>
              <a:t>y 	</a:t>
            </a:r>
            <a:r>
              <a:rPr sz="1400" dirty="0">
                <a:latin typeface="Calibri"/>
                <a:cs typeface="Calibri"/>
              </a:rPr>
              <a:t>Protección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Ciudadana,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mismas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que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dejaron 	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difundirse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desde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junio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2025.</a:t>
            </a:r>
            <a:endParaRPr sz="1400" dirty="0">
              <a:latin typeface="Calibri"/>
              <a:cs typeface="Calibri"/>
            </a:endParaRPr>
          </a:p>
          <a:p>
            <a:pPr marL="40005" marR="5080" algn="just">
              <a:lnSpc>
                <a:spcPct val="100000"/>
              </a:lnSpc>
              <a:spcBef>
                <a:spcPts val="1685"/>
              </a:spcBef>
            </a:pPr>
            <a:r>
              <a:rPr sz="1400" dirty="0">
                <a:latin typeface="Calibri"/>
                <a:cs typeface="Calibri"/>
              </a:rPr>
              <a:t>Para</a:t>
            </a:r>
            <a:r>
              <a:rPr sz="1400" spc="3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comprender</a:t>
            </a:r>
            <a:r>
              <a:rPr sz="1400" spc="3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3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interpretar</a:t>
            </a:r>
            <a:r>
              <a:rPr sz="1400" spc="3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36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incidencia </a:t>
            </a:r>
            <a:r>
              <a:rPr sz="1400" dirty="0">
                <a:latin typeface="Calibri"/>
                <a:cs typeface="Calibri"/>
              </a:rPr>
              <a:t>delictiva</a:t>
            </a:r>
            <a:r>
              <a:rPr sz="1400" spc="2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presentada,</a:t>
            </a:r>
            <a:r>
              <a:rPr sz="1400" spc="25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</a:t>
            </a:r>
            <a:r>
              <a:rPr sz="1400" spc="2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importante</a:t>
            </a:r>
            <a:r>
              <a:rPr sz="1400" spc="2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tener</a:t>
            </a:r>
            <a:r>
              <a:rPr sz="1400" spc="24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en </a:t>
            </a:r>
            <a:r>
              <a:rPr sz="1400" dirty="0">
                <a:latin typeface="Calibri"/>
                <a:cs typeface="Calibri"/>
              </a:rPr>
              <a:t>cuenta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siguiente:</a:t>
            </a:r>
            <a:endParaRPr sz="1400" dirty="0">
              <a:latin typeface="Calibri"/>
              <a:cs typeface="Calibri"/>
            </a:endParaRPr>
          </a:p>
          <a:p>
            <a:pPr marL="40005" marR="5715" indent="163195" algn="just">
              <a:lnSpc>
                <a:spcPct val="100000"/>
              </a:lnSpc>
              <a:spcBef>
                <a:spcPts val="1680"/>
              </a:spcBef>
              <a:buChar char="•"/>
              <a:tabLst>
                <a:tab pos="203200" algn="l"/>
              </a:tabLst>
            </a:pPr>
            <a:r>
              <a:rPr sz="1400" dirty="0">
                <a:latin typeface="Calibri"/>
                <a:cs typeface="Calibri"/>
              </a:rPr>
              <a:t>La</a:t>
            </a:r>
            <a:r>
              <a:rPr sz="1400" spc="2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información</a:t>
            </a:r>
            <a:r>
              <a:rPr sz="1400" spc="2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2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SESNSP</a:t>
            </a:r>
            <a:r>
              <a:rPr sz="1400" spc="2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2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refiere</a:t>
            </a:r>
            <a:r>
              <a:rPr sz="1400" spc="2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24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los </a:t>
            </a:r>
            <a:r>
              <a:rPr sz="1400" dirty="0">
                <a:latin typeface="Calibri"/>
                <a:cs typeface="Calibri"/>
              </a:rPr>
              <a:t>presuntos</a:t>
            </a:r>
            <a:r>
              <a:rPr sz="1400" spc="2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delitos</a:t>
            </a:r>
            <a:r>
              <a:rPr sz="1400" spc="2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registrados</a:t>
            </a:r>
            <a:r>
              <a:rPr sz="1400" spc="2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2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las</a:t>
            </a:r>
            <a:r>
              <a:rPr sz="1400" spc="2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carpetas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investigación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 err="1">
                <a:latin typeface="Calibri"/>
                <a:cs typeface="Calibri"/>
              </a:rPr>
              <a:t>iniciadas</a:t>
            </a:r>
            <a:r>
              <a:rPr sz="1400" spc="-10" dirty="0">
                <a:latin typeface="Calibri"/>
                <a:cs typeface="Calibri"/>
              </a:rPr>
              <a:t>.</a:t>
            </a:r>
            <a:endParaRPr lang="es-MX" sz="1400" spc="-10" dirty="0">
              <a:latin typeface="Calibri"/>
              <a:cs typeface="Calibri"/>
            </a:endParaRPr>
          </a:p>
          <a:p>
            <a:pPr marL="40005" marR="5715" indent="163195" algn="just">
              <a:lnSpc>
                <a:spcPct val="100000"/>
              </a:lnSpc>
              <a:spcBef>
                <a:spcPts val="1680"/>
              </a:spcBef>
              <a:buChar char="•"/>
              <a:tabLst>
                <a:tab pos="203200" algn="l"/>
              </a:tabLst>
            </a:pPr>
            <a:endParaRPr lang="es-MX" sz="1400" spc="-1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421255" cy="9144000"/>
          </a:xfrm>
          <a:custGeom>
            <a:avLst/>
            <a:gdLst/>
            <a:ahLst/>
            <a:cxnLst/>
            <a:rect l="l" t="t" r="r" b="b"/>
            <a:pathLst>
              <a:path w="2421255" h="9144000">
                <a:moveTo>
                  <a:pt x="2420874" y="0"/>
                </a:moveTo>
                <a:lnTo>
                  <a:pt x="0" y="0"/>
                </a:lnTo>
                <a:lnTo>
                  <a:pt x="0" y="9144000"/>
                </a:lnTo>
                <a:lnTo>
                  <a:pt x="2420874" y="9144000"/>
                </a:lnTo>
                <a:lnTo>
                  <a:pt x="242087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34813" y="8691642"/>
            <a:ext cx="1307017" cy="2075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406374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0" y="3131820"/>
            <a:ext cx="6071235" cy="432434"/>
          </a:xfrm>
          <a:prstGeom prst="rect">
            <a:avLst/>
          </a:prstGeom>
          <a:solidFill>
            <a:srgbClr val="843B0C"/>
          </a:solidFill>
        </p:spPr>
        <p:txBody>
          <a:bodyPr vert="horz" wrap="square" lIns="0" tIns="53975" rIns="0" bIns="0" rtlCol="0">
            <a:spAutoFit/>
          </a:bodyPr>
          <a:lstStyle/>
          <a:p>
            <a:pPr marR="12700" algn="ctr">
              <a:lnSpc>
                <a:spcPct val="100000"/>
              </a:lnSpc>
              <a:spcBef>
                <a:spcPts val="425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Carpetas</a:t>
            </a:r>
            <a:r>
              <a:rPr sz="1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investigación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(SESNSP)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1321244"/>
            <a:ext cx="2208530" cy="881380"/>
            <a:chOff x="0" y="1321244"/>
            <a:chExt cx="2208530" cy="881380"/>
          </a:xfrm>
        </p:grpSpPr>
        <p:sp>
          <p:nvSpPr>
            <p:cNvPr id="6" name="object 6"/>
            <p:cNvSpPr/>
            <p:nvPr/>
          </p:nvSpPr>
          <p:spPr>
            <a:xfrm>
              <a:off x="0" y="1521460"/>
              <a:ext cx="2113915" cy="432434"/>
            </a:xfrm>
            <a:custGeom>
              <a:avLst/>
              <a:gdLst/>
              <a:ahLst/>
              <a:cxnLst/>
              <a:rect l="l" t="t" r="r" b="b"/>
              <a:pathLst>
                <a:path w="2113915" h="432435">
                  <a:moveTo>
                    <a:pt x="2113774" y="0"/>
                  </a:moveTo>
                  <a:lnTo>
                    <a:pt x="0" y="0"/>
                  </a:lnTo>
                  <a:lnTo>
                    <a:pt x="0" y="432053"/>
                  </a:lnTo>
                  <a:lnTo>
                    <a:pt x="2113774" y="432053"/>
                  </a:lnTo>
                  <a:lnTo>
                    <a:pt x="2113774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587" y="1321244"/>
              <a:ext cx="2075688" cy="880935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33831" y="1517090"/>
            <a:ext cx="13970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Resumen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603" y="8107561"/>
            <a:ext cx="263207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Arial MT"/>
                <a:cs typeface="Arial MT"/>
              </a:rPr>
              <a:t>Fuente: </a:t>
            </a:r>
            <a:r>
              <a:rPr sz="800" spc="-10" dirty="0">
                <a:latin typeface="Arial MT"/>
                <a:cs typeface="Arial MT"/>
              </a:rPr>
              <a:t>elaboración</a:t>
            </a:r>
            <a:r>
              <a:rPr sz="800" spc="-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propia</a:t>
            </a:r>
            <a:r>
              <a:rPr sz="800" spc="1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con</a:t>
            </a:r>
            <a:r>
              <a:rPr sz="800" spc="-2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información</a:t>
            </a:r>
            <a:r>
              <a:rPr sz="800" spc="-3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del </a:t>
            </a:r>
            <a:r>
              <a:rPr sz="800" spc="-10" dirty="0">
                <a:latin typeface="Arial MT"/>
                <a:cs typeface="Arial MT"/>
              </a:rPr>
              <a:t>SESNSP.</a:t>
            </a:r>
            <a:endParaRPr sz="800" dirty="0">
              <a:latin typeface="Arial MT"/>
              <a:cs typeface="Arial M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8A2F1A1-D9D4-4D4A-BCAD-59828D67A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3" y="4246892"/>
            <a:ext cx="6715354" cy="38254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84675"/>
            <a:chOff x="0" y="0"/>
            <a:chExt cx="6858000" cy="43846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99" cy="43648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15003"/>
              <a:ext cx="5373370" cy="432434"/>
            </a:xfrm>
            <a:custGeom>
              <a:avLst/>
              <a:gdLst/>
              <a:ahLst/>
              <a:cxnLst/>
              <a:rect l="l" t="t" r="r" b="b"/>
              <a:pathLst>
                <a:path w="5373370" h="432435">
                  <a:moveTo>
                    <a:pt x="5373203" y="0"/>
                  </a:moveTo>
                  <a:lnTo>
                    <a:pt x="0" y="0"/>
                  </a:lnTo>
                  <a:lnTo>
                    <a:pt x="0" y="432053"/>
                  </a:lnTo>
                  <a:lnTo>
                    <a:pt x="5373203" y="432053"/>
                  </a:lnTo>
                  <a:lnTo>
                    <a:pt x="537320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743" y="3502101"/>
              <a:ext cx="5219700" cy="882446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Seguimiento</a:t>
            </a:r>
            <a:r>
              <a:rPr spc="-4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dirty="0"/>
              <a:t>delitos</a:t>
            </a:r>
            <a:r>
              <a:rPr spc="-40" dirty="0"/>
              <a:t> </a:t>
            </a:r>
            <a:r>
              <a:rPr spc="-10" dirty="0"/>
              <a:t>violentos</a:t>
            </a: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158745" y="4445888"/>
            <a:ext cx="25406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Hermosillo,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acumulado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anual.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7743" y="8201439"/>
            <a:ext cx="5931535" cy="409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Franklin Gothic Medium"/>
                <a:cs typeface="Franklin Gothic Medium"/>
              </a:rPr>
              <a:t>Nota: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“otros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delitos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que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atentan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contra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-10" dirty="0">
                <a:latin typeface="Franklin Gothic Medium"/>
                <a:cs typeface="Franklin Gothic Medium"/>
              </a:rPr>
              <a:t> libertad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personal”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comprende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auto</a:t>
            </a:r>
            <a:r>
              <a:rPr sz="800" dirty="0">
                <a:latin typeface="Franklin Gothic Medium"/>
                <a:cs typeface="Franklin Gothic Medium"/>
              </a:rPr>
              <a:t> secuestro,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colaboración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en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 </a:t>
            </a:r>
            <a:r>
              <a:rPr sz="800" spc="-10" dirty="0">
                <a:latin typeface="Franklin Gothic Medium"/>
                <a:cs typeface="Franklin Gothic Medium"/>
              </a:rPr>
              <a:t>privación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ilegal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libertad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50" dirty="0">
                <a:latin typeface="Franklin Gothic Medium"/>
                <a:cs typeface="Franklin Gothic Medium"/>
              </a:rPr>
              <a:t>y</a:t>
            </a:r>
            <a:r>
              <a:rPr sz="800" spc="5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desaparición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forzada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10" dirty="0">
                <a:latin typeface="Franklin Gothic Medium"/>
                <a:cs typeface="Franklin Gothic Medium"/>
              </a:rPr>
              <a:t> personas.</a:t>
            </a:r>
            <a:endParaRPr sz="800" dirty="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SESNSP.</a:t>
            </a:r>
            <a:endParaRPr sz="800" dirty="0">
              <a:latin typeface="Franklin Gothic Medium"/>
              <a:cs typeface="Franklin Gothic Medium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FBE8558-60F6-42A1-BAD4-E297324C0A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976" y="4800600"/>
            <a:ext cx="6486706" cy="32982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857959" cy="43491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8411" y="3517328"/>
              <a:ext cx="3183636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dirty="0"/>
              <a:t>Homicidio</a:t>
            </a:r>
            <a:r>
              <a:rPr spc="-60" dirty="0"/>
              <a:t> </a:t>
            </a:r>
            <a:r>
              <a:rPr spc="-10" dirty="0"/>
              <a:t>doloso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1632" y="6354361"/>
            <a:ext cx="5937885" cy="9746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2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2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(carpetas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investigación).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443230" marR="5080" indent="-169545">
              <a:lnSpc>
                <a:spcPct val="100000"/>
              </a:lnSpc>
              <a:buChar char="•"/>
              <a:tabLst>
                <a:tab pos="446405" algn="l"/>
              </a:tabLst>
            </a:pPr>
            <a:r>
              <a:rPr sz="1100" dirty="0">
                <a:latin typeface="Arial MT"/>
                <a:cs typeface="Arial MT"/>
              </a:rPr>
              <a:t>Se</a:t>
            </a:r>
            <a:r>
              <a:rPr sz="1100" spc="235" dirty="0">
                <a:latin typeface="Arial MT"/>
                <a:cs typeface="Arial MT"/>
              </a:rPr>
              <a:t> </a:t>
            </a:r>
            <a:r>
              <a:rPr lang="es-MX" sz="1100" dirty="0">
                <a:latin typeface="Arial MT"/>
                <a:cs typeface="Arial MT"/>
              </a:rPr>
              <a:t>registraron</a:t>
            </a:r>
            <a:r>
              <a:rPr sz="1100" spc="235" dirty="0">
                <a:latin typeface="Arial MT"/>
                <a:cs typeface="Arial MT"/>
              </a:rPr>
              <a:t> </a:t>
            </a:r>
            <a:r>
              <a:rPr lang="es-MX" sz="1100" dirty="0">
                <a:latin typeface="Arial MT"/>
                <a:cs typeface="Arial MT"/>
              </a:rPr>
              <a:t>22</a:t>
            </a:r>
            <a:r>
              <a:rPr sz="1100" spc="215" dirty="0">
                <a:latin typeface="Arial MT"/>
                <a:cs typeface="Arial MT"/>
              </a:rPr>
              <a:t> </a:t>
            </a:r>
            <a:r>
              <a:rPr lang="es-MX" sz="1100" dirty="0">
                <a:latin typeface="Arial MT"/>
                <a:cs typeface="Arial MT"/>
              </a:rPr>
              <a:t>víctimas</a:t>
            </a:r>
            <a:r>
              <a:rPr sz="1100" spc="2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229" dirty="0">
                <a:latin typeface="Arial MT"/>
                <a:cs typeface="Arial MT"/>
              </a:rPr>
              <a:t> </a:t>
            </a:r>
            <a:r>
              <a:rPr sz="1100" dirty="0" err="1">
                <a:latin typeface="Arial MT"/>
                <a:cs typeface="Arial MT"/>
              </a:rPr>
              <a:t>homicidio</a:t>
            </a:r>
            <a:r>
              <a:rPr lang="es-MX" sz="1100" spc="240" dirty="0">
                <a:latin typeface="Arial MT"/>
                <a:cs typeface="Arial MT"/>
              </a:rPr>
              <a:t> </a:t>
            </a:r>
            <a:r>
              <a:rPr sz="1100" dirty="0" err="1">
                <a:latin typeface="Arial MT"/>
                <a:cs typeface="Arial MT"/>
              </a:rPr>
              <a:t>durante</a:t>
            </a:r>
            <a:r>
              <a:rPr sz="1100" spc="220" dirty="0">
                <a:latin typeface="Arial MT"/>
                <a:cs typeface="Arial MT"/>
              </a:rPr>
              <a:t> </a:t>
            </a:r>
            <a:r>
              <a:rPr lang="es-MX" sz="1100" dirty="0">
                <a:latin typeface="Arial MT"/>
                <a:cs typeface="Arial MT"/>
              </a:rPr>
              <a:t>julio, un incremento del 57% a comparación del mes pasado. </a:t>
            </a:r>
          </a:p>
          <a:p>
            <a:pPr marL="273685" marR="5080">
              <a:lnSpc>
                <a:spcPct val="100000"/>
              </a:lnSpc>
              <a:tabLst>
                <a:tab pos="446405" algn="l"/>
              </a:tabLst>
            </a:pPr>
            <a:endParaRPr lang="es-MX" sz="1100" dirty="0">
              <a:latin typeface="Arial MT"/>
              <a:cs typeface="Arial MT"/>
            </a:endParaRPr>
          </a:p>
          <a:p>
            <a:pPr marL="443230" marR="5080" indent="-169545">
              <a:lnSpc>
                <a:spcPct val="100000"/>
              </a:lnSpc>
              <a:buChar char="•"/>
              <a:tabLst>
                <a:tab pos="446405" algn="l"/>
              </a:tabLst>
            </a:pPr>
            <a:r>
              <a:rPr lang="es-MX" sz="1100" dirty="0">
                <a:latin typeface="Arial MT"/>
                <a:cs typeface="Arial MT"/>
              </a:rPr>
              <a:t>Estamos por encima de la media de homicidios de los últimos 3 años.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25F01D-24DC-4596-9588-4BCDF7C726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4542170"/>
            <a:ext cx="6705600" cy="17627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43487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2984" y="3517328"/>
              <a:ext cx="2314955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spc="-10" dirty="0"/>
              <a:t>Feminicidio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2984" y="6495671"/>
            <a:ext cx="6004560" cy="7797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508634" indent="-169545">
              <a:lnSpc>
                <a:spcPct val="100000"/>
              </a:lnSpc>
              <a:buChar char="•"/>
              <a:tabLst>
                <a:tab pos="508634" algn="l"/>
              </a:tabLst>
            </a:pPr>
            <a:r>
              <a:rPr lang="es-MX" sz="1100" dirty="0">
                <a:latin typeface="Arial MT"/>
                <a:cs typeface="Arial MT"/>
              </a:rPr>
              <a:t>No hubo registro de ningún feminicidio durante julio.</a:t>
            </a:r>
          </a:p>
          <a:p>
            <a:pPr marL="508634" indent="-169545">
              <a:lnSpc>
                <a:spcPct val="100000"/>
              </a:lnSpc>
              <a:buChar char="•"/>
              <a:tabLst>
                <a:tab pos="508634" algn="l"/>
              </a:tabLst>
            </a:pPr>
            <a:endParaRPr lang="es-MX" sz="1100" dirty="0">
              <a:latin typeface="Arial MT"/>
              <a:cs typeface="Arial MT"/>
            </a:endParaRPr>
          </a:p>
          <a:p>
            <a:pPr marL="508634" indent="-169545">
              <a:lnSpc>
                <a:spcPct val="100000"/>
              </a:lnSpc>
              <a:buChar char="•"/>
              <a:tabLst>
                <a:tab pos="508634" algn="l"/>
              </a:tabLst>
            </a:pPr>
            <a:r>
              <a:rPr lang="es-MX" sz="1100" dirty="0">
                <a:latin typeface="Arial MT"/>
                <a:cs typeface="Arial MT"/>
              </a:rPr>
              <a:t>Tercera vez en el año que no se registra ningún feminicidio en Hermosillo.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AE71EBB-7A71-4853-AB65-D4049C45C3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4" y="4610112"/>
            <a:ext cx="6758471" cy="179026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59" cy="435038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11" y="3517328"/>
              <a:ext cx="3185160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dirty="0"/>
              <a:t>Lesiones</a:t>
            </a:r>
            <a:r>
              <a:rPr spc="-85" dirty="0"/>
              <a:t> </a:t>
            </a:r>
            <a:r>
              <a:rPr spc="-10" dirty="0"/>
              <a:t>dolosas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42393" y="6710205"/>
            <a:ext cx="6331585" cy="7668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2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 marL="233680">
              <a:lnSpc>
                <a:spcPct val="100000"/>
              </a:lnSpc>
              <a:tabLst>
                <a:tab pos="403225" algn="l"/>
              </a:tabLst>
            </a:pPr>
            <a:endParaRPr lang="es-MX" sz="800" dirty="0">
              <a:latin typeface="Franklin Gothic Medium"/>
              <a:cs typeface="Arial MT"/>
            </a:endParaRPr>
          </a:p>
          <a:p>
            <a:pPr marL="405130" indent="-1714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03225" algn="l"/>
              </a:tabLst>
            </a:pPr>
            <a:r>
              <a:rPr sz="1100" dirty="0">
                <a:latin typeface="Arial MT"/>
                <a:cs typeface="Arial MT"/>
              </a:rPr>
              <a:t>Se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 err="1">
                <a:latin typeface="Arial MT"/>
                <a:cs typeface="Arial MT"/>
              </a:rPr>
              <a:t>registraron</a:t>
            </a:r>
            <a:r>
              <a:rPr sz="1100" spc="-55" dirty="0">
                <a:latin typeface="Arial MT"/>
                <a:cs typeface="Arial MT"/>
              </a:rPr>
              <a:t> </a:t>
            </a:r>
            <a:r>
              <a:rPr lang="es-MX" sz="1100" spc="-55" dirty="0">
                <a:latin typeface="Arial MT"/>
                <a:cs typeface="Arial MT"/>
              </a:rPr>
              <a:t>2</a:t>
            </a:r>
            <a:r>
              <a:rPr lang="es-MX" sz="1100" dirty="0">
                <a:latin typeface="Arial MT"/>
                <a:cs typeface="Arial MT"/>
              </a:rPr>
              <a:t>5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delitos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lesiones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dolosas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 err="1">
                <a:latin typeface="Arial MT"/>
                <a:cs typeface="Arial MT"/>
              </a:rPr>
              <a:t>en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Hermosillo</a:t>
            </a:r>
            <a:r>
              <a:rPr lang="es-MX" sz="1100" spc="-10" dirty="0">
                <a:latin typeface="Arial MT"/>
                <a:cs typeface="Arial MT"/>
              </a:rPr>
              <a:t> durante el mes de julio.</a:t>
            </a:r>
          </a:p>
          <a:p>
            <a:pPr marL="405130" indent="-1714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03225" algn="l"/>
              </a:tabLst>
            </a:pPr>
            <a:endParaRPr lang="es-MX" sz="1100" spc="-10" dirty="0">
              <a:latin typeface="Arial MT"/>
              <a:cs typeface="Arial MT"/>
            </a:endParaRPr>
          </a:p>
          <a:p>
            <a:pPr marL="405130" indent="-1714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03225" algn="l"/>
              </a:tabLst>
            </a:pPr>
            <a:r>
              <a:rPr lang="es-MX" sz="1100" spc="-10" dirty="0">
                <a:latin typeface="Arial MT"/>
                <a:cs typeface="Arial MT"/>
              </a:rPr>
              <a:t>20 menos que el mes anterior. 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DD8105-9050-4038-B6D3-92F0027C7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93" y="4745738"/>
            <a:ext cx="6682271" cy="18311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435038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508" y="3517328"/>
              <a:ext cx="2022348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spc="-10" dirty="0"/>
              <a:t>Extorsión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507" y="6847132"/>
            <a:ext cx="6499599" cy="44178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dirty="0">
                <a:latin typeface="Franklin Gothic Medium"/>
                <a:cs typeface="Franklin Gothic Medium"/>
              </a:rPr>
              <a:t> 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2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467995" indent="-169545">
              <a:lnSpc>
                <a:spcPct val="100000"/>
              </a:lnSpc>
              <a:buChar char="•"/>
              <a:tabLst>
                <a:tab pos="467995" algn="l"/>
              </a:tabLst>
            </a:pPr>
            <a:r>
              <a:rPr lang="es-MX" sz="1100" spc="-30" dirty="0">
                <a:latin typeface="Arial MT"/>
                <a:cs typeface="Arial MT"/>
              </a:rPr>
              <a:t>Cuarto mes en el año sin ningún reporte por extorsión. 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48DE8E1-6586-44D9-B868-B6E05FE6A9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29" y="4462250"/>
            <a:ext cx="6678800" cy="226320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99" cy="43447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508" y="3517328"/>
              <a:ext cx="1965960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142" y="3699509"/>
            <a:ext cx="5794375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spc="-10" dirty="0"/>
              <a:t>Violación</a:t>
            </a:r>
          </a:p>
          <a:p>
            <a:pPr marL="40640">
              <a:lnSpc>
                <a:spcPts val="1645"/>
              </a:lnSpc>
            </a:pPr>
            <a:r>
              <a:rPr lang="es-ES" sz="1400" b="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507" y="6746249"/>
            <a:ext cx="6095009" cy="1089401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 marL="429259" indent="-169545">
              <a:lnSpc>
                <a:spcPct val="100000"/>
              </a:lnSpc>
              <a:spcBef>
                <a:spcPts val="770"/>
              </a:spcBef>
              <a:buChar char="•"/>
              <a:tabLst>
                <a:tab pos="429259" algn="l"/>
              </a:tabLst>
            </a:pPr>
            <a:r>
              <a:rPr lang="es-MX" sz="1100" spc="-15" dirty="0">
                <a:latin typeface="Arial MT"/>
                <a:cs typeface="Arial MT"/>
              </a:rPr>
              <a:t>Aumenta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lang="es-MX" sz="1100" spc="-40" dirty="0">
                <a:latin typeface="Arial MT"/>
                <a:cs typeface="Arial MT"/>
              </a:rPr>
              <a:t>2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el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delito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violación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Hermosillo.</a:t>
            </a:r>
            <a:endParaRPr lang="es-MX" sz="1100" spc="-10" dirty="0">
              <a:latin typeface="Arial MT"/>
              <a:cs typeface="Arial MT"/>
            </a:endParaRPr>
          </a:p>
          <a:p>
            <a:pPr marL="429259" indent="-169545">
              <a:lnSpc>
                <a:spcPct val="100000"/>
              </a:lnSpc>
              <a:spcBef>
                <a:spcPts val="770"/>
              </a:spcBef>
              <a:buChar char="•"/>
              <a:tabLst>
                <a:tab pos="429259" algn="l"/>
              </a:tabLst>
            </a:pPr>
            <a:endParaRPr sz="1100" dirty="0">
              <a:latin typeface="Arial MT"/>
              <a:cs typeface="Arial MT"/>
            </a:endParaRPr>
          </a:p>
          <a:p>
            <a:pPr marL="429259" indent="-169545">
              <a:lnSpc>
                <a:spcPct val="100000"/>
              </a:lnSpc>
              <a:buChar char="•"/>
              <a:tabLst>
                <a:tab pos="429259" algn="l"/>
              </a:tabLst>
            </a:pPr>
            <a:r>
              <a:rPr lang="es-MX" sz="1100" dirty="0">
                <a:latin typeface="Arial MT"/>
                <a:cs typeface="Arial MT"/>
              </a:rPr>
              <a:t>Desde marzo registramos menos carpetas de investigación en violación, a comparación del promedio de los últimos 3 años</a:t>
            </a:r>
            <a:r>
              <a:rPr sz="1100" spc="-10" dirty="0">
                <a:latin typeface="Arial MT"/>
                <a:cs typeface="Arial MT"/>
              </a:rPr>
              <a:t>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4678" y="8691642"/>
            <a:ext cx="1307017" cy="2075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F888626-BFFA-4089-ADB4-5276E4568E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9" y="4526978"/>
            <a:ext cx="6781800" cy="22292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1031</Words>
  <Application>Microsoft Office PowerPoint</Application>
  <PresentationFormat>Presentación en pantalla (4:3)</PresentationFormat>
  <Paragraphs>109</Paragraphs>
  <Slides>18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Arial MT</vt:lpstr>
      <vt:lpstr>Calibri</vt:lpstr>
      <vt:lpstr>Franklin Gothic Medium</vt:lpstr>
      <vt:lpstr>Trebuchet MS</vt:lpstr>
      <vt:lpstr>Office Theme</vt:lpstr>
      <vt:lpstr>Presentación de PowerPoint</vt:lpstr>
      <vt:lpstr>Presentación de PowerPoint</vt:lpstr>
      <vt:lpstr>Resumen</vt:lpstr>
      <vt:lpstr>Seguimiento a delitos violentos</vt:lpstr>
      <vt:lpstr>Homicidio doloso Junio de 2025 a julio de 2026</vt:lpstr>
      <vt:lpstr>Feminicidio Junio de 2025 a julio de 2026</vt:lpstr>
      <vt:lpstr>Lesiones dolosas Junio de 2025 a julio de 2026</vt:lpstr>
      <vt:lpstr>Extorsión Junio de 2025 a julio de 2026</vt:lpstr>
      <vt:lpstr>Violación Junio de 2025 a julio de 2026</vt:lpstr>
      <vt:lpstr>Violencia familiar Junio de 2025 a julio de 2026</vt:lpstr>
      <vt:lpstr>Robo a casa habitación Junio de 2025 a julio de 2026</vt:lpstr>
      <vt:lpstr>Robo a negocio Junio de 2025 a julio de 2026</vt:lpstr>
      <vt:lpstr>Robo de vehículo Junio de 2025 a julio de 2026</vt:lpstr>
      <vt:lpstr>Robo a transeúnte Junio de 2025 a julio de 2026</vt:lpstr>
      <vt:lpstr>Otros delitos contra la libertad personal Junio de 2025 a julio de 2026</vt:lpstr>
      <vt:lpstr>Presentación de PowerPoint</vt:lpstr>
      <vt:lpstr>Narcomenudeo Junio de 2025 a julio de 2026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JL</dc:creator>
  <cp:lastModifiedBy>gerardo ponce de león</cp:lastModifiedBy>
  <cp:revision>11</cp:revision>
  <dcterms:created xsi:type="dcterms:W3CDTF">2026-06-21T19:50:48Z</dcterms:created>
  <dcterms:modified xsi:type="dcterms:W3CDTF">2026-08-15T19:38:26Z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2026-05-19T00:00:00Z</vt:filetime>
  </property>
  <property fmtid="{D5CDD505-2E9C-101B-9397-08002B2CF9AE}" pid="4" name="Creator">
    <vt:lpwstr>Microsoft® PowerPoint® para Microsoft 365</vt:lpwstr>
  </property>
  <property fmtid="{D5CDD505-2E9C-101B-9397-08002B2CF9AE}" pid="5" name="LastSaved">
    <vt:filetime>2026-06-21T00:00:00Z</vt:filetime>
  </property>
  <property fmtid="{D5CDD505-2E9C-101B-9397-08002B2CF9AE}" pid="6" name="Producer">
    <vt:lpwstr>Microsoft® PowerPoint® para Microsoft 365</vt:lpwstr>
  </property>
</Properties>
</file>